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77" r:id="rId4"/>
    <p:sldId id="278" r:id="rId5"/>
    <p:sldId id="279" r:id="rId6"/>
    <p:sldId id="280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CE"/>
    <a:srgbClr val="5B9ACD"/>
    <a:srgbClr val="5D9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2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0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2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960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64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9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8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6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0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3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9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5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5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45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ED693-167F-475D-856D-31883AF6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z="2400" dirty="0">
                <a:latin typeface="+mn-ea"/>
                <a:ea typeface="+mn-ea"/>
              </a:rPr>
              <a:t>처음 시작하는 </a:t>
            </a:r>
            <a:br>
              <a:rPr lang="en-US" altLang="ko-KR" sz="4000" dirty="0">
                <a:latin typeface="+mn-ea"/>
                <a:ea typeface="+mn-ea"/>
              </a:rPr>
            </a:br>
            <a:r>
              <a:rPr lang="en-US" altLang="ko-KR" sz="4400" dirty="0">
                <a:latin typeface="+mn-ea"/>
                <a:ea typeface="+mn-ea"/>
              </a:rPr>
              <a:t>R </a:t>
            </a:r>
            <a:r>
              <a:rPr lang="ko-KR" altLang="en-US" sz="4400" dirty="0">
                <a:latin typeface="+mn-ea"/>
                <a:ea typeface="+mn-ea"/>
              </a:rPr>
              <a:t>데이터 분석 </a:t>
            </a:r>
            <a:endParaRPr lang="ko-KR" altLang="en-US" sz="40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F72B6-26F9-4B5A-BC5B-9ADF94B12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강 </a:t>
            </a:r>
            <a:r>
              <a:rPr lang="en-US" altLang="ko-KR" dirty="0"/>
              <a:t>ggplot2 </a:t>
            </a:r>
            <a:r>
              <a:rPr lang="ko-KR" altLang="en-US" dirty="0"/>
              <a:t>패키지 </a:t>
            </a:r>
            <a:r>
              <a:rPr lang="en-US" altLang="ko-KR" dirty="0"/>
              <a:t>: </a:t>
            </a:r>
            <a:r>
              <a:rPr lang="ko-KR" altLang="en-US" dirty="0"/>
              <a:t>데이터 분석의 꽃</a:t>
            </a:r>
            <a:r>
              <a:rPr lang="en-US" altLang="ko-KR" dirty="0"/>
              <a:t>, </a:t>
            </a:r>
            <a:r>
              <a:rPr lang="ko-KR" altLang="en-US" dirty="0"/>
              <a:t>시각화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46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98CFB-2125-4542-A17F-41EADE26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116D3-3943-48C1-8E89-E1FAFDEA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ko-KR" altLang="en-US" dirty="0"/>
              <a:t>도형 및 화살표</a:t>
            </a:r>
            <a:r>
              <a:rPr lang="en-US" altLang="ko-KR" dirty="0"/>
              <a:t>, annotate()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ko-KR" altLang="en-US" dirty="0"/>
              <a:t>사각형 그리기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marL="1170000" lvl="3" indent="0">
              <a:buNone/>
            </a:pPr>
            <a:endParaRPr lang="en-US" altLang="ko-KR" dirty="0"/>
          </a:p>
          <a:p>
            <a:pPr lvl="3"/>
            <a:r>
              <a:rPr lang="ko-KR" altLang="en-US" dirty="0"/>
              <a:t>화살표 그리기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251762-2395-4EC5-BCCC-E2EC5EFD5F45}"/>
              </a:ext>
            </a:extLst>
          </p:cNvPr>
          <p:cNvSpPr/>
          <p:nvPr/>
        </p:nvSpPr>
        <p:spPr>
          <a:xfrm>
            <a:off x="924443" y="2075638"/>
            <a:ext cx="10353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ULELHU+D2Coding"/>
              </a:rPr>
              <a:t>annotate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ko-KR" altLang="en-US" sz="2200" dirty="0">
                <a:latin typeface="ULELHU+D2Coding"/>
              </a:rPr>
              <a:t>“모양”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xmin</a:t>
            </a:r>
            <a:r>
              <a:rPr lang="en-US" altLang="ko-KR" sz="2200" dirty="0">
                <a:latin typeface="ULELHU+D2Coding"/>
              </a:rPr>
              <a:t> = </a:t>
            </a:r>
            <a:r>
              <a:rPr lang="en-US" altLang="ko-KR" sz="2200" dirty="0">
                <a:latin typeface="TUSATW+D2Coding"/>
              </a:rPr>
              <a:t>x</a:t>
            </a:r>
            <a:r>
              <a:rPr lang="ko-KR" altLang="en-US" sz="2200" dirty="0">
                <a:latin typeface="ULELHU+D2Coding"/>
              </a:rPr>
              <a:t>축 시작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xmax</a:t>
            </a:r>
            <a:r>
              <a:rPr lang="en-US" altLang="ko-KR" sz="2200" dirty="0">
                <a:latin typeface="ULELHU+D2Coding"/>
              </a:rPr>
              <a:t> = </a:t>
            </a:r>
            <a:r>
              <a:rPr lang="en-US" altLang="ko-KR" sz="2200" dirty="0">
                <a:latin typeface="TUSATW+D2Coding"/>
              </a:rPr>
              <a:t>x</a:t>
            </a:r>
            <a:r>
              <a:rPr lang="ko-KR" altLang="en-US" sz="2200" dirty="0">
                <a:latin typeface="ULELHU+D2Coding"/>
              </a:rPr>
              <a:t>축 끝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ymin</a:t>
            </a:r>
            <a:r>
              <a:rPr lang="en-US" altLang="ko-KR" sz="2200" dirty="0">
                <a:latin typeface="ULELHU+D2Coding"/>
              </a:rPr>
              <a:t> = y</a:t>
            </a:r>
            <a:r>
              <a:rPr lang="ko-KR" altLang="en-US" sz="2200" dirty="0">
                <a:latin typeface="ULELHU+D2Coding"/>
              </a:rPr>
              <a:t>축 시작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ymax</a:t>
            </a:r>
            <a:r>
              <a:rPr lang="en-US" altLang="ko-KR" sz="2200" dirty="0">
                <a:latin typeface="ULELHU+D2Coding"/>
              </a:rPr>
              <a:t> = y</a:t>
            </a:r>
            <a:r>
              <a:rPr lang="ko-KR" altLang="en-US" sz="2200" dirty="0">
                <a:latin typeface="ULELHU+D2Coding"/>
              </a:rPr>
              <a:t>축 끝</a:t>
            </a:r>
            <a:r>
              <a:rPr lang="en-US" altLang="ko-KR" sz="2200" dirty="0">
                <a:latin typeface="ULELHU+D2Coding"/>
              </a:rPr>
              <a:t>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10364-40DC-4F80-AB37-83583933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733124"/>
            <a:ext cx="5038725" cy="1028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C84C12-20EA-4208-AAAC-0746DA17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94" y="2730572"/>
            <a:ext cx="2520000" cy="27319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57A3F4-026B-4698-8059-E02FAAA3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269" y="2730572"/>
            <a:ext cx="2520000" cy="2734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838E67-3EAC-4CE6-BEE4-87A9A095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43" y="4096562"/>
            <a:ext cx="50577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C925C-A6BB-4099-B21E-12D1F2E3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C01DF-3960-48E3-834F-52E5529CF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 제목 및 축 제목을 추가하고 디자인 테마 적용하기</a:t>
            </a:r>
            <a:endParaRPr lang="en-US" altLang="ko-KR" dirty="0"/>
          </a:p>
          <a:p>
            <a:pPr lvl="1"/>
            <a:r>
              <a:rPr lang="ko-KR" altLang="en-US" dirty="0"/>
              <a:t>그래프 및 축 제목</a:t>
            </a:r>
            <a:r>
              <a:rPr lang="en-US" altLang="ko-KR" dirty="0"/>
              <a:t>, labs() </a:t>
            </a:r>
            <a:r>
              <a:rPr lang="ko-KR" altLang="en-US" dirty="0"/>
              <a:t>함수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19E0CE-56A7-43E7-A290-546324F1171A}"/>
              </a:ext>
            </a:extLst>
          </p:cNvPr>
          <p:cNvSpPr/>
          <p:nvPr/>
        </p:nvSpPr>
        <p:spPr>
          <a:xfrm>
            <a:off x="924443" y="2563274"/>
            <a:ext cx="10353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latin typeface="ULELHU+D2Coding"/>
              </a:rPr>
              <a:t>labs</a:t>
            </a:r>
            <a:r>
              <a:rPr lang="en-US" altLang="ko-KR" sz="2200" dirty="0">
                <a:latin typeface="TUSATW+D2Coding"/>
              </a:rPr>
              <a:t>(x </a:t>
            </a:r>
            <a:r>
              <a:rPr lang="en-US" altLang="ko-KR" sz="2200" dirty="0">
                <a:latin typeface="ULELHU+D2Coding"/>
              </a:rPr>
              <a:t>= ”</a:t>
            </a:r>
            <a:r>
              <a:rPr lang="en-US" altLang="ko-KR" sz="2200" dirty="0">
                <a:latin typeface="TUSATW+D2Coding"/>
              </a:rPr>
              <a:t>x</a:t>
            </a:r>
            <a:r>
              <a:rPr lang="ko-KR" altLang="en-US" sz="2200" dirty="0">
                <a:latin typeface="ULELHU+D2Coding"/>
              </a:rPr>
              <a:t>축 이름”</a:t>
            </a:r>
            <a:r>
              <a:rPr lang="en-US" altLang="ko-KR" sz="2200" dirty="0">
                <a:latin typeface="ULELHU+D2Coding"/>
              </a:rPr>
              <a:t>, y = ”y</a:t>
            </a:r>
            <a:r>
              <a:rPr lang="ko-KR" altLang="en-US" sz="2200" dirty="0">
                <a:latin typeface="ULELHU+D2Coding"/>
              </a:rPr>
              <a:t>축 이름”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>
                <a:latin typeface="TUSATW+D2Coding"/>
              </a:rPr>
              <a:t>title </a:t>
            </a:r>
            <a:r>
              <a:rPr lang="en-US" altLang="ko-KR" sz="2200" dirty="0">
                <a:latin typeface="ULELHU+D2Coding"/>
              </a:rPr>
              <a:t>= ”</a:t>
            </a:r>
            <a:r>
              <a:rPr lang="ko-KR" altLang="en-US" sz="2200" dirty="0">
                <a:latin typeface="ULELHU+D2Coding"/>
              </a:rPr>
              <a:t>그래프 제목”</a:t>
            </a:r>
            <a:r>
              <a:rPr lang="en-US" altLang="ko-KR" sz="2200" dirty="0">
                <a:latin typeface="ULELHU+D2Coding"/>
              </a:rPr>
              <a:t>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33C4C9-F58A-45F0-BD90-D9564F91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994161"/>
            <a:ext cx="5010150" cy="676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CFB6DE-295F-4372-9040-04BD75CD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075" y="2994161"/>
            <a:ext cx="2520000" cy="27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9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26212-1D13-4E56-A2D1-0F457DEA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00F26-384D-467E-A379-8718D2EC1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테마 적용</a:t>
            </a:r>
            <a:r>
              <a:rPr lang="en-US" altLang="ko-KR" dirty="0"/>
              <a:t>, theme()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113021-1A07-4833-8091-4CFE6AFF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02622"/>
            <a:ext cx="5010150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D7FE2B-7D64-48D9-9233-C8931B78E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" r="918"/>
          <a:stretch/>
        </p:blipFill>
        <p:spPr>
          <a:xfrm>
            <a:off x="6268057" y="2083571"/>
            <a:ext cx="5010150" cy="1952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C22443-CB7E-4A24-B105-3DB39A8F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3" y="4275423"/>
            <a:ext cx="32766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3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4A876-9B35-489A-A63B-6E7FB622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함께 알면 유용한 </a:t>
            </a: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패키지와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8D2FE-B195-4B66-A764-F6C7E5FF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움직이는 차트</a:t>
            </a:r>
            <a:r>
              <a:rPr lang="en-US" altLang="ko-KR" dirty="0"/>
              <a:t>, </a:t>
            </a: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패키지 </a:t>
            </a:r>
            <a:r>
              <a:rPr lang="ko-KR" altLang="en-US" dirty="0" err="1"/>
              <a:t>설치및</a:t>
            </a:r>
            <a:r>
              <a:rPr lang="ko-KR" altLang="en-US" dirty="0"/>
              <a:t> 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3622B5-34EF-48CB-A603-50EC0A3C2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14632"/>
            <a:ext cx="5000625" cy="495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795F095-1CDD-460E-AA49-296C920687F7}"/>
              </a:ext>
            </a:extLst>
          </p:cNvPr>
          <p:cNvSpPr/>
          <p:nvPr/>
        </p:nvSpPr>
        <p:spPr>
          <a:xfrm>
            <a:off x="913795" y="3167174"/>
            <a:ext cx="10353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 err="1">
                <a:latin typeface="ULELHU+D2Coding"/>
              </a:rPr>
              <a:t>gvisMotionChart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ko-KR" altLang="en-US" sz="2200" dirty="0">
                <a:latin typeface="ULELHU+D2Coding"/>
              </a:rPr>
              <a:t>데이터 세트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idvar</a:t>
            </a:r>
            <a:r>
              <a:rPr lang="en-US" altLang="ko-KR" sz="2200" dirty="0">
                <a:latin typeface="ULELHU+D2Coding"/>
              </a:rPr>
              <a:t> = ”</a:t>
            </a:r>
            <a:r>
              <a:rPr lang="ko-KR" altLang="en-US" sz="2200" dirty="0">
                <a:latin typeface="ULELHU+D2Coding"/>
              </a:rPr>
              <a:t>기준 데이터”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timevar</a:t>
            </a:r>
            <a:r>
              <a:rPr lang="en-US" altLang="ko-KR" sz="2200" dirty="0">
                <a:latin typeface="ULELHU+D2Coding"/>
              </a:rPr>
              <a:t> = ”</a:t>
            </a:r>
            <a:r>
              <a:rPr lang="ko-KR" altLang="en-US" sz="2200" dirty="0">
                <a:latin typeface="ULELHU+D2Coding"/>
              </a:rPr>
              <a:t>날짜 데이터”</a:t>
            </a:r>
            <a:r>
              <a:rPr lang="en-US" altLang="ko-KR" sz="2200" dirty="0">
                <a:latin typeface="ULELHU+D2Coding"/>
              </a:rPr>
              <a:t>)</a:t>
            </a:r>
            <a:endParaRPr lang="ko-KR" altLang="en-US" sz="2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8E386D-8E1C-476A-A260-3087F4670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45" y="3702897"/>
            <a:ext cx="4981575" cy="590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72363E-D93E-4E6A-8316-86310B3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645" y="3702897"/>
            <a:ext cx="2520000" cy="24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A4980-E807-4544-9FD0-3F1AA199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422FA-68E6-406B-8141-4ADE6D44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게이지 차트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8C2C0A-358B-4DD3-85AF-C9845C123DEA}"/>
              </a:ext>
            </a:extLst>
          </p:cNvPr>
          <p:cNvSpPr/>
          <p:nvPr/>
        </p:nvSpPr>
        <p:spPr>
          <a:xfrm>
            <a:off x="913795" y="2101773"/>
            <a:ext cx="103537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 err="1">
                <a:latin typeface="ULELHU+D2Coding"/>
              </a:rPr>
              <a:t>gvisGauge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ko-KR" altLang="en-US" sz="2200" dirty="0">
                <a:latin typeface="ULELHU+D2Coding"/>
              </a:rPr>
              <a:t>데이터 세트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labelvar</a:t>
            </a:r>
            <a:r>
              <a:rPr lang="en-US" altLang="ko-KR" sz="2200" dirty="0">
                <a:latin typeface="ULELHU+D2Coding"/>
              </a:rPr>
              <a:t> = ”</a:t>
            </a:r>
            <a:r>
              <a:rPr lang="ko-KR" altLang="en-US" sz="2200" dirty="0">
                <a:latin typeface="ULELHU+D2Coding"/>
              </a:rPr>
              <a:t>측정 데이터”</a:t>
            </a:r>
            <a:r>
              <a:rPr lang="en-US" altLang="ko-KR" sz="2200" dirty="0">
                <a:latin typeface="ULELHU+D2Coding"/>
              </a:rPr>
              <a:t>, </a:t>
            </a:r>
          </a:p>
          <a:p>
            <a:pPr algn="ctr"/>
            <a:r>
              <a:rPr lang="en-US" altLang="ko-KR" sz="2200" dirty="0" err="1">
                <a:latin typeface="ULELHU+D2Coding"/>
              </a:rPr>
              <a:t>numvar</a:t>
            </a:r>
            <a:r>
              <a:rPr lang="en-US" altLang="ko-KR" sz="2200" dirty="0">
                <a:latin typeface="ULELHU+D2Coding"/>
              </a:rPr>
              <a:t> = ”</a:t>
            </a:r>
            <a:r>
              <a:rPr lang="ko-KR" altLang="en-US" sz="2200" dirty="0">
                <a:latin typeface="ULELHU+D2Coding"/>
              </a:rPr>
              <a:t>값”</a:t>
            </a:r>
            <a:r>
              <a:rPr lang="en-US" altLang="ko-KR" sz="2200" dirty="0">
                <a:latin typeface="ULELHU+D2Coding"/>
              </a:rPr>
              <a:t>, options = </a:t>
            </a:r>
            <a:r>
              <a:rPr lang="en-US" altLang="ko-KR" sz="2200" dirty="0">
                <a:latin typeface="TUSATW+D2Coding"/>
              </a:rPr>
              <a:t>list(</a:t>
            </a:r>
            <a:r>
              <a:rPr lang="ko-KR" altLang="en-US" sz="2200" dirty="0">
                <a:latin typeface="ULELHU+D2Coding"/>
              </a:rPr>
              <a:t>그래프 옵션</a:t>
            </a:r>
            <a:r>
              <a:rPr lang="en-US" altLang="ko-KR" sz="2200" dirty="0">
                <a:latin typeface="ULELHU+D2Coding"/>
              </a:rPr>
              <a:t>))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5736E-3BDC-4FB7-8ACD-68C6C51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845250"/>
            <a:ext cx="5038725" cy="790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1739A1-C387-471D-92F6-85E04FFB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20" y="3986787"/>
            <a:ext cx="5400000" cy="139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A0F5A-5EF9-4244-99FE-69CCBE7A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/>
              <a:t>구글 지도를 활용하는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A3942-31EA-4B40-8AB6-9FE2D92C3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 설치 및 로드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처리 과정</a:t>
            </a:r>
            <a:endParaRPr lang="en-US" altLang="ko-KR" dirty="0"/>
          </a:p>
          <a:p>
            <a:pPr lvl="1"/>
            <a:r>
              <a:rPr lang="en-US" altLang="ko-KR" dirty="0" err="1"/>
              <a:t>get_googlemap</a:t>
            </a:r>
            <a:r>
              <a:rPr lang="en-US" altLang="ko-KR" dirty="0"/>
              <a:t>()</a:t>
            </a:r>
            <a:r>
              <a:rPr lang="ko-KR" altLang="en-US" dirty="0"/>
              <a:t> 함수로 지도 가져오기 </a:t>
            </a:r>
            <a:r>
              <a:rPr lang="en-US" altLang="ko-KR" dirty="0"/>
              <a:t>&gt; </a:t>
            </a:r>
            <a:r>
              <a:rPr lang="en-US" altLang="ko-KR" dirty="0" err="1"/>
              <a:t>ggmap</a:t>
            </a:r>
            <a:r>
              <a:rPr lang="en-US" altLang="ko-KR" dirty="0"/>
              <a:t>() </a:t>
            </a:r>
            <a:r>
              <a:rPr lang="ko-KR" altLang="en-US" dirty="0"/>
              <a:t>지도 표현하기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540494-9A8A-4F04-A5F4-A0BDD58F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201193"/>
            <a:ext cx="5048250" cy="54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5B875C-F6C0-47CF-9C37-848920AF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3938085"/>
            <a:ext cx="5010150" cy="638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A92DB6-EC8B-4948-8EFB-451D729B4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751" y="3938085"/>
            <a:ext cx="2520000" cy="27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4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3662C-8D2F-4543-A856-844229D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150557-6AF4-4ABD-B864-04FD696EB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위경도 가져와서 </a:t>
            </a:r>
            <a:r>
              <a:rPr lang="ko-KR" altLang="en-US" dirty="0" err="1"/>
              <a:t>산점도</a:t>
            </a:r>
            <a:r>
              <a:rPr lang="ko-KR" altLang="en-US" dirty="0"/>
              <a:t> 그리기</a:t>
            </a:r>
            <a:endParaRPr lang="en-US" altLang="ko-KR" dirty="0"/>
          </a:p>
          <a:p>
            <a:pPr lvl="1"/>
            <a:r>
              <a:rPr lang="en-US" altLang="ko-KR" dirty="0"/>
              <a:t>geocode() </a:t>
            </a:r>
            <a:r>
              <a:rPr lang="ko-KR" altLang="en-US" dirty="0"/>
              <a:t>함수 활용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1BCAF-08CD-47C7-8475-C38CD5917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"/>
          <a:stretch/>
        </p:blipFill>
        <p:spPr>
          <a:xfrm>
            <a:off x="913795" y="2541864"/>
            <a:ext cx="5038725" cy="1989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A958BE-CEF9-48E8-AD08-EF709C75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038" y="2541864"/>
            <a:ext cx="2520000" cy="28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8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DD6C36-34E3-40BA-9CAD-9BD6F62E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D19B4-A2E4-4D98-9D99-EB24CA284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5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FF1BA6-1E48-40C3-99E5-583022A1C3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A65455-FA42-46BB-81E6-9B4CF5CC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ggplot2 </a:t>
            </a:r>
            <a:r>
              <a:rPr lang="ko-KR" altLang="en-US" dirty="0"/>
              <a:t>패키지로 그릴 수 있는 다양한 그래프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그래프의 이해를 높이는 객체 추가하기</a:t>
            </a:r>
            <a:endParaRPr lang="en-US" altLang="ko-KR" dirty="0"/>
          </a:p>
          <a:p>
            <a:r>
              <a:rPr lang="ko-KR" altLang="en-US" dirty="0"/>
              <a:t>함께 알면 유용한 </a:t>
            </a:r>
            <a:r>
              <a:rPr lang="en-US" altLang="ko-KR" dirty="0" err="1"/>
              <a:t>googleVis</a:t>
            </a:r>
            <a:r>
              <a:rPr lang="en-US" altLang="ko-KR" dirty="0"/>
              <a:t> </a:t>
            </a:r>
            <a:r>
              <a:rPr lang="ko-KR" altLang="en-US" dirty="0"/>
              <a:t>패키지와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866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4592B-19A4-4277-A6A5-8F75AE9AB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dirty="0"/>
              <a:t>ggplot2 </a:t>
            </a:r>
            <a:r>
              <a:rPr lang="ko-KR" altLang="en-US" dirty="0"/>
              <a:t>패키지로 그릴 수 있는 다양한 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AEDFE4-8B45-47B1-A31D-9594FD52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ggplot2 </a:t>
            </a:r>
            <a:r>
              <a:rPr lang="ko-KR" altLang="en-US" dirty="0"/>
              <a:t>패키지 설치 및 기본 사용법 알고 가기</a:t>
            </a:r>
            <a:endParaRPr lang="en-US" altLang="ko-KR" dirty="0"/>
          </a:p>
          <a:p>
            <a:pPr marL="36900" indent="0">
              <a:buNone/>
            </a:pPr>
            <a:endParaRPr lang="ko-KR" altLang="en-US" dirty="0"/>
          </a:p>
          <a:p>
            <a:pPr lvl="1"/>
            <a:r>
              <a:rPr lang="ko-KR" altLang="en-US" dirty="0"/>
              <a:t>그래프 기본 틀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그래프 틀</a:t>
            </a:r>
            <a:r>
              <a:rPr lang="en-US" altLang="ko-KR" dirty="0"/>
              <a:t>(plot)</a:t>
            </a:r>
            <a:r>
              <a:rPr lang="ko-KR" altLang="en-US" dirty="0"/>
              <a:t>을 생성한 후</a:t>
            </a:r>
            <a:r>
              <a:rPr lang="en-US" altLang="ko-KR" dirty="0"/>
              <a:t>, </a:t>
            </a:r>
            <a:r>
              <a:rPr lang="ko-KR" altLang="en-US" dirty="0"/>
              <a:t>원하는 객체를 추가하는 형식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E9C29-372E-4DA2-B26D-68A9ECF3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35216"/>
            <a:ext cx="5029200" cy="5238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6456791-93C1-4095-AE17-B3CC111F5F66}"/>
              </a:ext>
            </a:extLst>
          </p:cNvPr>
          <p:cNvSpPr/>
          <p:nvPr/>
        </p:nvSpPr>
        <p:spPr>
          <a:xfrm>
            <a:off x="913795" y="2921169"/>
            <a:ext cx="100506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 err="1">
                <a:latin typeface="ULELHU+D2Coding"/>
              </a:rPr>
              <a:t>ggplot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ko-KR" altLang="en-US" sz="2200" dirty="0">
                <a:latin typeface="ULELHU+D2Coding"/>
              </a:rPr>
              <a:t>데이터 세트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TUSATW+D2Coding"/>
              </a:rPr>
              <a:t>aes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ko-KR" altLang="en-US" sz="2200" dirty="0">
                <a:latin typeface="ULELHU+D2Coding"/>
              </a:rPr>
              <a:t>데이터 속성</a:t>
            </a:r>
            <a:r>
              <a:rPr lang="en-US" altLang="ko-KR" sz="2200" dirty="0">
                <a:latin typeface="ULELHU+D2Coding"/>
              </a:rPr>
              <a:t>))</a:t>
            </a:r>
            <a:endParaRPr lang="ko-KR" altLang="en-US" sz="2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203EA-40D9-4B1A-9065-B887F262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43" y="3761824"/>
            <a:ext cx="5019675" cy="514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A947AC-DB91-46D2-A59F-08DD2F1D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837" y="3761824"/>
            <a:ext cx="2520000" cy="27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6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7C7F9-444E-4C26-BFC0-9E8839F3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3D0AC6-CB68-4F47-9836-5160DF575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산점도</a:t>
            </a:r>
            <a:r>
              <a:rPr lang="en-US" altLang="ko-KR" dirty="0"/>
              <a:t>, </a:t>
            </a:r>
            <a:r>
              <a:rPr lang="en-US" altLang="ko-KR" dirty="0" err="1"/>
              <a:t>geom_point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두 변수의 관계를 파악하기 위해 평면에 관측점을 찍어서 표현하는 그래프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0AF414-51F4-43B5-B631-84716F6E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56938"/>
            <a:ext cx="5019675" cy="485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DA4AC3-3507-42FB-AC0F-8719F7C4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513" y="2538063"/>
            <a:ext cx="2520000" cy="27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2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31C36-6F42-4F46-9428-2AAD154D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0DE74-8A24-46BF-83C8-F67B6F99A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꺾은선그래프</a:t>
            </a:r>
            <a:r>
              <a:rPr lang="en-US" altLang="ko-KR" dirty="0"/>
              <a:t>, </a:t>
            </a:r>
            <a:r>
              <a:rPr lang="en-US" altLang="ko-KR" dirty="0" err="1"/>
              <a:t>geom_line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점과 점을 순차대로 이어 선으로 표현한 시각화 자료</a:t>
            </a:r>
            <a:endParaRPr lang="en-US" altLang="ko-KR" dirty="0"/>
          </a:p>
          <a:p>
            <a:pPr lvl="1"/>
            <a:r>
              <a:rPr lang="ko-KR" altLang="en-US" dirty="0" err="1"/>
              <a:t>산점도에</a:t>
            </a:r>
            <a:r>
              <a:rPr lang="ko-KR" altLang="en-US" dirty="0"/>
              <a:t> 비해 변화를 관찰하기 쉬움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산점도에</a:t>
            </a:r>
            <a:r>
              <a:rPr lang="ko-KR" altLang="en-US" dirty="0"/>
              <a:t> 꺾은선 그래프 추가하기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E6E00-66D5-44B2-AD5F-E205676D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927845"/>
            <a:ext cx="5029200" cy="6667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C712D-038B-4EA8-9994-1D69C80E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427" y="2927844"/>
            <a:ext cx="2520000" cy="27345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295FE8-CD0C-45A0-95B3-92006BDC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3" y="4295111"/>
            <a:ext cx="5048250" cy="85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19058D-74FC-4D6D-ACD6-2D09BEE6D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161" y="2936602"/>
            <a:ext cx="2520000" cy="272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CA698-2BB5-47E2-A933-C6EC0B5D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E8156-3227-4C33-BFC3-D184F88C7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막대그래프</a:t>
            </a:r>
            <a:r>
              <a:rPr lang="en-US" altLang="ko-KR" dirty="0"/>
              <a:t>, </a:t>
            </a:r>
            <a:r>
              <a:rPr lang="en-US" altLang="ko-KR" dirty="0" err="1"/>
              <a:t>geom_bar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하나의 변수에 대한  값의 빈도 파악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누적 막대그래프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3A4595-02A0-48C5-B186-D5619A9A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525873"/>
            <a:ext cx="5029200" cy="514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BB0B7-0AA6-4470-8670-41EF0BF0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35" y="2525873"/>
            <a:ext cx="2520000" cy="2745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C599DB-7C5F-4C20-9ACA-9F2FA05BC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43" y="4282099"/>
            <a:ext cx="5057775" cy="676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BB641E-7BDE-4BE3-A9D0-95707400C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653" y="2525873"/>
            <a:ext cx="2520000" cy="24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8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28338-7FD3-4BF6-A77C-01961055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B98033-358C-4A31-80CB-4A2FA03B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  <a:endParaRPr lang="en-US" altLang="ko-KR" dirty="0"/>
          </a:p>
          <a:p>
            <a:pPr lvl="1"/>
            <a:r>
              <a:rPr lang="ko-KR" altLang="en-US" dirty="0"/>
              <a:t>데이터의 분포를 비교하거나</a:t>
            </a:r>
            <a:r>
              <a:rPr lang="en-US" altLang="ko-KR" dirty="0"/>
              <a:t> </a:t>
            </a:r>
            <a:r>
              <a:rPr lang="ko-KR" altLang="en-US" dirty="0"/>
              <a:t>이상치를 판단할 때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히스토그램</a:t>
            </a:r>
            <a:endParaRPr lang="en-US" altLang="ko-KR" dirty="0"/>
          </a:p>
          <a:p>
            <a:pPr lvl="1"/>
            <a:r>
              <a:rPr lang="ko-KR" altLang="en-US" dirty="0"/>
              <a:t>도수 분포를 기둥 모양으로 그린 그래프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00DCB-EF8C-4B94-9F1C-82E0AF8A4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52613"/>
            <a:ext cx="5010150" cy="628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29DD85-E656-4FEE-BEB2-316E02939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316" y="2552612"/>
            <a:ext cx="2520000" cy="2726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B4DEA9-0E2C-4857-93C0-2453B628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429" y="2552612"/>
            <a:ext cx="2520000" cy="27269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82F316-1D7E-4EED-BFF0-B583F4546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43" y="4108421"/>
            <a:ext cx="50482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222F4-993C-4C14-BEEA-978A0E9A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/>
              <a:t>그래프의 이해를 높이는 객체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D5B5E2-3133-49C3-927E-FD32124D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직선 그리기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축이나 </a:t>
            </a:r>
            <a:r>
              <a:rPr lang="en-US" altLang="ko-KR" dirty="0"/>
              <a:t>y</a:t>
            </a:r>
            <a:r>
              <a:rPr lang="ko-KR" altLang="en-US" dirty="0"/>
              <a:t>축의 절편 값이나 기울기 등을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평행선</a:t>
            </a:r>
            <a:r>
              <a:rPr lang="en-US" altLang="ko-KR" dirty="0"/>
              <a:t>, </a:t>
            </a:r>
            <a:r>
              <a:rPr lang="en-US" altLang="ko-KR" dirty="0" err="1"/>
              <a:t>geom_hline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수직선</a:t>
            </a:r>
            <a:r>
              <a:rPr lang="en-US" altLang="ko-KR" dirty="0"/>
              <a:t>, </a:t>
            </a:r>
            <a:r>
              <a:rPr lang="en-US" altLang="ko-KR" dirty="0" err="1"/>
              <a:t>geom_vline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56F37-8CE9-4C2F-9696-4D1EF6DC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581275"/>
            <a:ext cx="5029200" cy="847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6F6A87-D2C2-4842-B39A-4D41B93F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829" y="1300979"/>
            <a:ext cx="2520000" cy="27269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5CF761-46AC-480F-BB05-8ABA64CD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32" y="4207734"/>
            <a:ext cx="5038725" cy="657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7E04C-C436-4D4E-B313-8BB689FF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29" y="4076090"/>
            <a:ext cx="2520000" cy="2723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17957D-DD43-46ED-87A8-D6F8CB52AE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616"/>
          <a:stretch/>
        </p:blipFill>
        <p:spPr>
          <a:xfrm>
            <a:off x="909032" y="5643693"/>
            <a:ext cx="50292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7EDCC4-C3C7-4531-BA22-EAD7D4DFE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3675" y="4064331"/>
            <a:ext cx="2520000" cy="273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29FC8-E125-47C5-95A0-F2DE8FFF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E5EE79-CD16-4223-BDC7-C73D7D85C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입력 및 도형 그리기</a:t>
            </a:r>
          </a:p>
          <a:p>
            <a:pPr lvl="1"/>
            <a:r>
              <a:rPr lang="ko-KR" altLang="en-US" dirty="0"/>
              <a:t>텍스트</a:t>
            </a:r>
            <a:r>
              <a:rPr lang="en-US" altLang="ko-KR" dirty="0"/>
              <a:t>, </a:t>
            </a:r>
            <a:r>
              <a:rPr lang="en-US" altLang="ko-KR" dirty="0" err="1"/>
              <a:t>geom_text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그래프에 텍스트를 직접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236A05-A7DC-4B66-B225-E3EEFCC58BB1}"/>
              </a:ext>
            </a:extLst>
          </p:cNvPr>
          <p:cNvSpPr/>
          <p:nvPr/>
        </p:nvSpPr>
        <p:spPr>
          <a:xfrm>
            <a:off x="913795" y="2880721"/>
            <a:ext cx="103537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 err="1">
                <a:latin typeface="ULELHU+D2Coding"/>
              </a:rPr>
              <a:t>geom_</a:t>
            </a:r>
            <a:r>
              <a:rPr lang="en-US" altLang="ko-KR" sz="2200" dirty="0" err="1">
                <a:latin typeface="TUSATW+D2Coding"/>
              </a:rPr>
              <a:t>text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en-US" altLang="ko-KR" sz="2200" dirty="0" err="1">
                <a:latin typeface="TUSATW+D2Coding"/>
              </a:rPr>
              <a:t>aes</a:t>
            </a:r>
            <a:r>
              <a:rPr lang="en-US" altLang="ko-KR" sz="2200" dirty="0">
                <a:latin typeface="TUSATW+D2Coding"/>
              </a:rPr>
              <a:t>(</a:t>
            </a:r>
            <a:r>
              <a:rPr lang="en-US" altLang="ko-KR" sz="2200" dirty="0">
                <a:latin typeface="ULELHU+D2Coding"/>
              </a:rPr>
              <a:t>label = </a:t>
            </a:r>
            <a:r>
              <a:rPr lang="ko-KR" altLang="en-US" sz="2200" dirty="0" err="1">
                <a:latin typeface="ULELHU+D2Coding"/>
              </a:rPr>
              <a:t>라벨명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vjust</a:t>
            </a:r>
            <a:r>
              <a:rPr lang="en-US" altLang="ko-KR" sz="2200" dirty="0">
                <a:latin typeface="ULELHU+D2Coding"/>
              </a:rPr>
              <a:t>=</a:t>
            </a:r>
            <a:r>
              <a:rPr lang="ko-KR" altLang="en-US" sz="2200" dirty="0">
                <a:latin typeface="ULELHU+D2Coding"/>
              </a:rPr>
              <a:t>세로 위치</a:t>
            </a:r>
            <a:r>
              <a:rPr lang="en-US" altLang="ko-KR" sz="2200" dirty="0">
                <a:latin typeface="ULELHU+D2Coding"/>
              </a:rPr>
              <a:t>, </a:t>
            </a:r>
            <a:r>
              <a:rPr lang="en-US" altLang="ko-KR" sz="2200" dirty="0" err="1">
                <a:latin typeface="ULELHU+D2Coding"/>
              </a:rPr>
              <a:t>hjust</a:t>
            </a:r>
            <a:r>
              <a:rPr lang="en-US" altLang="ko-KR" sz="2200" dirty="0">
                <a:latin typeface="ULELHU+D2Coding"/>
              </a:rPr>
              <a:t> = </a:t>
            </a:r>
            <a:r>
              <a:rPr lang="ko-KR" altLang="en-US" sz="2200" dirty="0">
                <a:latin typeface="ULELHU+D2Coding"/>
              </a:rPr>
              <a:t>가로 위치</a:t>
            </a:r>
            <a:r>
              <a:rPr lang="en-US" altLang="ko-KR" sz="2200" dirty="0">
                <a:latin typeface="ULELHU+D2Coding"/>
              </a:rPr>
              <a:t>)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372BD-BDEB-442B-9E51-282BBA511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3265048"/>
            <a:ext cx="5038725" cy="68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777704-E34A-47BA-9663-9DF1C6A47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038" y="3253521"/>
            <a:ext cx="2520000" cy="27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58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0</TotalTime>
  <Words>394</Words>
  <Application>Microsoft Office PowerPoint</Application>
  <PresentationFormat>와이드스크린</PresentationFormat>
  <Paragraphs>79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TUSATW+D2Coding</vt:lpstr>
      <vt:lpstr>ULELHU+D2Coding</vt:lpstr>
      <vt:lpstr>돋움</vt:lpstr>
      <vt:lpstr>Calisto MT</vt:lpstr>
      <vt:lpstr>Trebuchet MS</vt:lpstr>
      <vt:lpstr>Wingdings 2</vt:lpstr>
      <vt:lpstr>슬레이트</vt:lpstr>
      <vt:lpstr>처음 시작하는  R 데이터 분석 </vt:lpstr>
      <vt:lpstr>목차</vt:lpstr>
      <vt:lpstr>ggplot2 패키지로 그릴 수 있는 다양한 그래프</vt:lpstr>
      <vt:lpstr>PowerPoint 프레젠테이션</vt:lpstr>
      <vt:lpstr>PowerPoint 프레젠테이션</vt:lpstr>
      <vt:lpstr>PowerPoint 프레젠테이션</vt:lpstr>
      <vt:lpstr>PowerPoint 프레젠테이션</vt:lpstr>
      <vt:lpstr>그래프의 이해를 높이는 객체 추가하기</vt:lpstr>
      <vt:lpstr>PowerPoint 프레젠테이션</vt:lpstr>
      <vt:lpstr>PowerPoint 프레젠테이션</vt:lpstr>
      <vt:lpstr>PowerPoint 프레젠테이션</vt:lpstr>
      <vt:lpstr>PowerPoint 프레젠테이션</vt:lpstr>
      <vt:lpstr>함께 알면 유용한 googleVis 패키지와 ggmap 패키지</vt:lpstr>
      <vt:lpstr>PowerPoint 프레젠테이션</vt:lpstr>
      <vt:lpstr>구글 지도를 활용하는 ggmap 패키지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처음 시작하는  R 데이터 분석 </dc:title>
  <dc:creator/>
  <cp:lastModifiedBy> </cp:lastModifiedBy>
  <cp:revision>2</cp:revision>
  <dcterms:created xsi:type="dcterms:W3CDTF">2018-10-03T14:37:35Z</dcterms:created>
  <dcterms:modified xsi:type="dcterms:W3CDTF">2018-10-03T14:37:45Z</dcterms:modified>
</cp:coreProperties>
</file>